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4" r:id="rId1"/>
  </p:sldMasterIdLst>
  <p:notesMasterIdLst>
    <p:notesMasterId r:id="rId11"/>
  </p:notesMasterIdLst>
  <p:handoutMasterIdLst>
    <p:handoutMasterId r:id="rId12"/>
  </p:handoutMasterIdLst>
  <p:sldIdLst>
    <p:sldId id="434" r:id="rId2"/>
    <p:sldId id="392" r:id="rId3"/>
    <p:sldId id="438" r:id="rId4"/>
    <p:sldId id="462" r:id="rId5"/>
    <p:sldId id="439" r:id="rId6"/>
    <p:sldId id="466" r:id="rId7"/>
    <p:sldId id="464" r:id="rId8"/>
    <p:sldId id="442" r:id="rId9"/>
    <p:sldId id="465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5613" indent="1588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2813" indent="1588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0013" indent="1588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7213" indent="1588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CC"/>
    <a:srgbClr val="FFFF99"/>
    <a:srgbClr val="660033"/>
    <a:srgbClr val="003300"/>
    <a:srgbClr val="99FF99"/>
    <a:srgbClr val="000066"/>
    <a:srgbClr val="FFCC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44" autoAdjust="0"/>
    <p:restoredTop sz="99846" autoAdjust="0"/>
  </p:normalViewPr>
  <p:slideViewPr>
    <p:cSldViewPr>
      <p:cViewPr>
        <p:scale>
          <a:sx n="90" d="100"/>
          <a:sy n="90" d="100"/>
        </p:scale>
        <p:origin x="-7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84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74;&#1080;&#1082;&#1090;&#1086;&#1088;\Desktop\&#1076;&#1080;&#1072;&#1075;&#1088;&#1072;&#1084;&#1084;&#1072;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&#1074;&#1080;&#1082;&#1090;&#1086;&#1088;\Desktop\&#1051;&#1080;&#1089;&#1090;%20Microsoft%20Office%20Excel.xlsx" TargetMode="External"/><Relationship Id="rId1" Type="http://schemas.openxmlformats.org/officeDocument/2006/relationships/themeOverride" Target="../theme/themeOverride1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ровень</a:t>
            </a:r>
            <a:r>
              <a:rPr lang="ru-RU" sz="16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образования,  %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</c:title>
    <c:view3D>
      <c:depthPercent val="100"/>
      <c:perspective val="30"/>
    </c:view3D>
    <c:plotArea>
      <c:layout>
        <c:manualLayout>
          <c:layoutTarget val="inner"/>
          <c:xMode val="edge"/>
          <c:yMode val="edge"/>
          <c:x val="3.9747064137308039E-2"/>
          <c:y val="0.16656761654793198"/>
          <c:w val="0.86269196025293582"/>
          <c:h val="0.73402105986751665"/>
        </c:manualLayout>
      </c:layout>
      <c:bar3DChart>
        <c:barDir val="col"/>
        <c:grouping val="standard"/>
        <c:ser>
          <c:idx val="0"/>
          <c:order val="0"/>
          <c:dPt>
            <c:idx val="1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sz="1799"/>
                </a:pPr>
                <a:endParaRPr lang="ru-RU"/>
              </a:p>
            </c:txPr>
            <c:showVal val="1"/>
          </c:dLbls>
          <c:cat>
            <c:strRef>
              <c:f>Лист1!$A$4:$B$4</c:f>
              <c:strCache>
                <c:ptCount val="2"/>
                <c:pt idx="0">
                  <c:v>высшее</c:v>
                </c:pt>
                <c:pt idx="1">
                  <c:v>среднеспециальное</c:v>
                </c:pt>
              </c:strCache>
            </c:strRef>
          </c:cat>
          <c:val>
            <c:numRef>
              <c:f>Лист1!$A$5:$B$5</c:f>
              <c:numCache>
                <c:formatCode>General</c:formatCode>
                <c:ptCount val="2"/>
                <c:pt idx="0">
                  <c:v>93</c:v>
                </c:pt>
                <c:pt idx="1">
                  <c:v>7</c:v>
                </c:pt>
              </c:numCache>
            </c:numRef>
          </c:val>
        </c:ser>
        <c:shape val="cylinder"/>
        <c:axId val="65033344"/>
        <c:axId val="65034880"/>
        <c:axId val="64953408"/>
      </c:bar3DChart>
      <c:catAx>
        <c:axId val="65033344"/>
        <c:scaling>
          <c:orientation val="minMax"/>
        </c:scaling>
        <c:axPos val="b"/>
        <c:numFmt formatCode="General" sourceLinked="1"/>
        <c:majorTickMark val="none"/>
        <c:tickLblPos val="nextTo"/>
        <c:crossAx val="65034880"/>
        <c:crosses val="autoZero"/>
        <c:auto val="1"/>
        <c:lblAlgn val="ctr"/>
        <c:lblOffset val="100"/>
      </c:catAx>
      <c:valAx>
        <c:axId val="65034880"/>
        <c:scaling>
          <c:orientation val="minMax"/>
        </c:scaling>
        <c:delete val="1"/>
        <c:axPos val="l"/>
        <c:numFmt formatCode="General" sourceLinked="1"/>
        <c:tickLblPos val="none"/>
        <c:crossAx val="65033344"/>
        <c:crosses val="autoZero"/>
        <c:crossBetween val="between"/>
      </c:valAx>
      <c:serAx>
        <c:axId val="64953408"/>
        <c:scaling>
          <c:orientation val="minMax"/>
        </c:scaling>
        <c:delete val="1"/>
        <c:axPos val="b"/>
        <c:tickLblPos val="none"/>
        <c:crossAx val="65034880"/>
        <c:crosses val="autoZero"/>
      </c:serAx>
      <c:spPr>
        <a:noFill/>
        <a:ln w="25386">
          <a:noFill/>
        </a:ln>
      </c:spPr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Лист3!$D$2</c:f>
              <c:strCache>
                <c:ptCount val="1"/>
                <c:pt idx="0">
                  <c:v>качество</c:v>
                </c:pt>
              </c:strCache>
            </c:strRef>
          </c:tx>
          <c:spPr>
            <a:solidFill>
              <a:srgbClr val="FF0000"/>
            </a:solidFill>
          </c:spPr>
          <c:dLbls>
            <c:showVal val="1"/>
          </c:dLbls>
          <c:cat>
            <c:strRef>
              <c:f>Лист3!$E$1:$G$1</c:f>
              <c:strCache>
                <c:ptCount val="3"/>
                <c:pt idx="0">
                  <c:v>2012 г</c:v>
                </c:pt>
                <c:pt idx="1">
                  <c:v>2013 г</c:v>
                </c:pt>
                <c:pt idx="2">
                  <c:v>2014 г</c:v>
                </c:pt>
              </c:strCache>
            </c:strRef>
          </c:cat>
          <c:val>
            <c:numRef>
              <c:f>Лист3!$E$2:$G$2</c:f>
              <c:numCache>
                <c:formatCode>0.00%</c:formatCode>
                <c:ptCount val="3"/>
                <c:pt idx="0" formatCode="0%">
                  <c:v>0.48000000000000032</c:v>
                </c:pt>
                <c:pt idx="1">
                  <c:v>0.38500000000000062</c:v>
                </c:pt>
                <c:pt idx="2">
                  <c:v>0.42400000000000032</c:v>
                </c:pt>
              </c:numCache>
            </c:numRef>
          </c:val>
        </c:ser>
        <c:ser>
          <c:idx val="1"/>
          <c:order val="1"/>
          <c:tx>
            <c:strRef>
              <c:f>Лист3!$D$3</c:f>
              <c:strCache>
                <c:ptCount val="1"/>
                <c:pt idx="0">
                  <c:v>освоение</c:v>
                </c:pt>
              </c:strCache>
            </c:strRef>
          </c:tx>
          <c:spPr>
            <a:solidFill>
              <a:srgbClr val="0070C0"/>
            </a:solidFill>
          </c:spPr>
          <c:dLbls>
            <c:showVal val="1"/>
          </c:dLbls>
          <c:cat>
            <c:strRef>
              <c:f>Лист3!$E$1:$G$1</c:f>
              <c:strCache>
                <c:ptCount val="3"/>
                <c:pt idx="0">
                  <c:v>2012 г</c:v>
                </c:pt>
                <c:pt idx="1">
                  <c:v>2013 г</c:v>
                </c:pt>
                <c:pt idx="2">
                  <c:v>2014 г</c:v>
                </c:pt>
              </c:strCache>
            </c:strRef>
          </c:cat>
          <c:val>
            <c:numRef>
              <c:f>Лист3!$E$3:$G$3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 formatCode="0.00%">
                  <c:v>0.97300000000000064</c:v>
                </c:pt>
              </c:numCache>
            </c:numRef>
          </c:val>
        </c:ser>
        <c:shape val="cone"/>
        <c:axId val="66273664"/>
        <c:axId val="66275200"/>
        <c:axId val="0"/>
      </c:bar3DChart>
      <c:catAx>
        <c:axId val="66273664"/>
        <c:scaling>
          <c:orientation val="minMax"/>
        </c:scaling>
        <c:axPos val="b"/>
        <c:tickLblPos val="nextTo"/>
        <c:crossAx val="66275200"/>
        <c:crosses val="autoZero"/>
        <c:auto val="1"/>
        <c:lblAlgn val="ctr"/>
        <c:lblOffset val="100"/>
      </c:catAx>
      <c:valAx>
        <c:axId val="66275200"/>
        <c:scaling>
          <c:orientation val="minMax"/>
        </c:scaling>
        <c:delete val="1"/>
        <c:axPos val="l"/>
        <c:numFmt formatCode="0%" sourceLinked="1"/>
        <c:tickLblPos val="none"/>
        <c:crossAx val="66273664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ГИА</a:t>
            </a:r>
            <a:r>
              <a:rPr lang="ru-RU" sz="1600" baseline="0" dirty="0">
                <a:latin typeface="Times New Roman" pitchFamily="18" charset="0"/>
                <a:cs typeface="Times New Roman" pitchFamily="18" charset="0"/>
              </a:rPr>
              <a:t> -9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2012 г.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dLbls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русский язык качество</c:v>
                </c:pt>
                <c:pt idx="1">
                  <c:v>русский язык освоение</c:v>
                </c:pt>
                <c:pt idx="2">
                  <c:v>математика качество</c:v>
                </c:pt>
                <c:pt idx="3">
                  <c:v>математика освоение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0.45</c:v>
                </c:pt>
                <c:pt idx="1">
                  <c:v>1</c:v>
                </c:pt>
                <c:pt idx="2">
                  <c:v>0.18000000000000024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2013 г.</c:v>
                </c:pt>
              </c:strCache>
            </c:strRef>
          </c:tx>
          <c:spPr>
            <a:solidFill>
              <a:srgbClr val="00B0F0"/>
            </a:solidFill>
          </c:spPr>
          <c:dLbls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русский язык качество</c:v>
                </c:pt>
                <c:pt idx="1">
                  <c:v>русский язык освоение</c:v>
                </c:pt>
                <c:pt idx="2">
                  <c:v>математика качество</c:v>
                </c:pt>
                <c:pt idx="3">
                  <c:v>математика освоение</c:v>
                </c:pt>
              </c:strCache>
            </c:strRef>
          </c:cat>
          <c:val>
            <c:numRef>
              <c:f>Лист1!$C$2:$C$5</c:f>
              <c:numCache>
                <c:formatCode>0%</c:formatCode>
                <c:ptCount val="4"/>
                <c:pt idx="0">
                  <c:v>0.83000000000000063</c:v>
                </c:pt>
                <c:pt idx="1">
                  <c:v>1</c:v>
                </c:pt>
                <c:pt idx="2">
                  <c:v>0.67000000000000126</c:v>
                </c:pt>
                <c:pt idx="3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2014 г.</c:v>
                </c:pt>
              </c:strCache>
            </c:strRef>
          </c:tx>
          <c:spPr>
            <a:solidFill>
              <a:srgbClr val="0070C0"/>
            </a:solidFill>
          </c:spPr>
          <c:dLbls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русский язык качество</c:v>
                </c:pt>
                <c:pt idx="1">
                  <c:v>русский язык освоение</c:v>
                </c:pt>
                <c:pt idx="2">
                  <c:v>математика качество</c:v>
                </c:pt>
                <c:pt idx="3">
                  <c:v>математика освоение</c:v>
                </c:pt>
              </c:strCache>
            </c:strRef>
          </c:cat>
          <c:val>
            <c:numRef>
              <c:f>Лист1!$D$2:$D$5</c:f>
              <c:numCache>
                <c:formatCode>0%</c:formatCode>
                <c:ptCount val="4"/>
                <c:pt idx="0">
                  <c:v>0.4</c:v>
                </c:pt>
                <c:pt idx="1">
                  <c:v>1</c:v>
                </c:pt>
                <c:pt idx="2">
                  <c:v>0.60000000000000064</c:v>
                </c:pt>
                <c:pt idx="3">
                  <c:v>1</c:v>
                </c:pt>
              </c:numCache>
            </c:numRef>
          </c:val>
        </c:ser>
        <c:dLbls>
          <c:showVal val="1"/>
        </c:dLbls>
        <c:shape val="cylinder"/>
        <c:axId val="33933952"/>
        <c:axId val="33964416"/>
        <c:axId val="0"/>
      </c:bar3DChart>
      <c:catAx>
        <c:axId val="33933952"/>
        <c:scaling>
          <c:orientation val="minMax"/>
        </c:scaling>
        <c:axPos val="b"/>
        <c:majorTickMark val="none"/>
        <c:tickLblPos val="nextTo"/>
        <c:crossAx val="33964416"/>
        <c:crosses val="autoZero"/>
        <c:auto val="1"/>
        <c:lblAlgn val="ctr"/>
        <c:lblOffset val="100"/>
      </c:catAx>
      <c:valAx>
        <c:axId val="33964416"/>
        <c:scaling>
          <c:orientation val="minMax"/>
        </c:scaling>
        <c:delete val="1"/>
        <c:axPos val="l"/>
        <c:numFmt formatCode="0%" sourceLinked="1"/>
        <c:tickLblPos val="none"/>
        <c:crossAx val="33933952"/>
        <c:crosses val="autoZero"/>
        <c:crossBetween val="between"/>
      </c:valAx>
    </c:plotArea>
    <c:legend>
      <c:legendPos val="t"/>
      <c:layout/>
    </c:legend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Средний</a:t>
            </a:r>
            <a:r>
              <a:rPr lang="ru-RU" sz="1600" baseline="0" dirty="0">
                <a:latin typeface="Times New Roman" pitchFamily="18" charset="0"/>
                <a:cs typeface="Times New Roman" pitchFamily="18" charset="0"/>
              </a:rPr>
              <a:t> бал ЕГЭ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Лист3!$A$2</c:f>
              <c:strCache>
                <c:ptCount val="1"/>
                <c:pt idx="0">
                  <c:v>русский язык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62,00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56,00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57,80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Val val="1"/>
          </c:dLbls>
          <c:cat>
            <c:strRef>
              <c:f>Лист3!$B$1:$D$1</c:f>
              <c:strCache>
                <c:ptCount val="3"/>
                <c:pt idx="0">
                  <c:v>2012 г</c:v>
                </c:pt>
                <c:pt idx="1">
                  <c:v>2013 г</c:v>
                </c:pt>
                <c:pt idx="2">
                  <c:v>2014 г</c:v>
                </c:pt>
              </c:strCache>
            </c:strRef>
          </c:cat>
          <c:val>
            <c:numRef>
              <c:f>Лист3!$B$2:$D$2</c:f>
              <c:numCache>
                <c:formatCode>0.00%</c:formatCode>
                <c:ptCount val="3"/>
                <c:pt idx="0">
                  <c:v>0.62000000000000133</c:v>
                </c:pt>
                <c:pt idx="1">
                  <c:v>0.56000000000000005</c:v>
                </c:pt>
                <c:pt idx="2">
                  <c:v>0.57800000000000062</c:v>
                </c:pt>
              </c:numCache>
            </c:numRef>
          </c:val>
        </c:ser>
        <c:ser>
          <c:idx val="1"/>
          <c:order val="1"/>
          <c:tx>
            <c:strRef>
              <c:f>Лист3!$A$3</c:f>
              <c:strCache>
                <c:ptCount val="1"/>
                <c:pt idx="0">
                  <c:v>математика</c:v>
                </c:pt>
              </c:strCache>
            </c:strRef>
          </c:tx>
          <c:spPr>
            <a:solidFill>
              <a:srgbClr val="0070C0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45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40,00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44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Val val="1"/>
          </c:dLbls>
          <c:cat>
            <c:strRef>
              <c:f>Лист3!$B$1:$D$1</c:f>
              <c:strCache>
                <c:ptCount val="3"/>
                <c:pt idx="0">
                  <c:v>2012 г</c:v>
                </c:pt>
                <c:pt idx="1">
                  <c:v>2013 г</c:v>
                </c:pt>
                <c:pt idx="2">
                  <c:v>2014 г</c:v>
                </c:pt>
              </c:strCache>
            </c:strRef>
          </c:cat>
          <c:val>
            <c:numRef>
              <c:f>Лист3!$B$3:$D$3</c:f>
              <c:numCache>
                <c:formatCode>0.00%</c:formatCode>
                <c:ptCount val="3"/>
                <c:pt idx="0" formatCode="0%">
                  <c:v>0.45</c:v>
                </c:pt>
                <c:pt idx="1">
                  <c:v>0.4</c:v>
                </c:pt>
                <c:pt idx="2" formatCode="0%">
                  <c:v>0.44</c:v>
                </c:pt>
              </c:numCache>
            </c:numRef>
          </c:val>
        </c:ser>
        <c:dLbls>
          <c:showVal val="1"/>
        </c:dLbls>
        <c:shape val="cone"/>
        <c:axId val="34006912"/>
        <c:axId val="34008448"/>
        <c:axId val="0"/>
      </c:bar3DChart>
      <c:catAx>
        <c:axId val="34006912"/>
        <c:scaling>
          <c:orientation val="minMax"/>
        </c:scaling>
        <c:axPos val="b"/>
        <c:majorTickMark val="none"/>
        <c:tickLblPos val="nextTo"/>
        <c:crossAx val="34008448"/>
        <c:crosses val="autoZero"/>
        <c:auto val="1"/>
        <c:lblAlgn val="ctr"/>
        <c:lblOffset val="100"/>
      </c:catAx>
      <c:valAx>
        <c:axId val="34008448"/>
        <c:scaling>
          <c:orientation val="minMax"/>
        </c:scaling>
        <c:delete val="1"/>
        <c:axPos val="l"/>
        <c:numFmt formatCode="0.00%" sourceLinked="1"/>
        <c:tickLblPos val="none"/>
        <c:crossAx val="34006912"/>
        <c:crosses val="autoZero"/>
        <c:crossBetween val="between"/>
      </c:valAx>
    </c:plotArea>
    <c:legend>
      <c:legendPos val="t"/>
      <c:layout/>
    </c:legend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Лист2!$B$1</c:f>
              <c:strCache>
                <c:ptCount val="1"/>
                <c:pt idx="0">
                  <c:v>самообследование</c:v>
                </c:pt>
              </c:strCache>
            </c:strRef>
          </c:tx>
          <c:spPr>
            <a:solidFill>
              <a:srgbClr val="FF0000"/>
            </a:solidFill>
          </c:spPr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Лист2!$A$2:$A$4</c:f>
              <c:strCache>
                <c:ptCount val="2"/>
                <c:pt idx="0">
                  <c:v>русский язык 4 класс</c:v>
                </c:pt>
                <c:pt idx="1">
                  <c:v>математика 4 класс</c:v>
                </c:pt>
              </c:strCache>
            </c:strRef>
          </c:cat>
          <c:val>
            <c:numRef>
              <c:f>Лист2!$B$2:$B$4</c:f>
              <c:numCache>
                <c:formatCode>General</c:formatCode>
                <c:ptCount val="3"/>
                <c:pt idx="0">
                  <c:v>3.6</c:v>
                </c:pt>
                <c:pt idx="1">
                  <c:v>3.8</c:v>
                </c:pt>
              </c:numCache>
            </c:numRef>
          </c:val>
        </c:ser>
        <c:ser>
          <c:idx val="1"/>
          <c:order val="1"/>
          <c:tx>
            <c:strRef>
              <c:f>Лист2!$C$1</c:f>
              <c:strCache>
                <c:ptCount val="1"/>
                <c:pt idx="0">
                  <c:v>аккредитация</c:v>
                </c:pt>
              </c:strCache>
            </c:strRef>
          </c:tx>
          <c:spPr>
            <a:solidFill>
              <a:srgbClr val="0070C0"/>
            </a:solidFill>
          </c:spPr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Лист2!$A$2:$A$4</c:f>
              <c:strCache>
                <c:ptCount val="2"/>
                <c:pt idx="0">
                  <c:v>русский язык 4 класс</c:v>
                </c:pt>
                <c:pt idx="1">
                  <c:v>математика 4 класс</c:v>
                </c:pt>
              </c:strCache>
            </c:strRef>
          </c:cat>
          <c:val>
            <c:numRef>
              <c:f>Лист2!$C$2:$C$4</c:f>
              <c:numCache>
                <c:formatCode>General</c:formatCode>
                <c:ptCount val="3"/>
                <c:pt idx="0">
                  <c:v>3.8</c:v>
                </c:pt>
                <c:pt idx="1">
                  <c:v>3.8</c:v>
                </c:pt>
              </c:numCache>
            </c:numRef>
          </c:val>
        </c:ser>
        <c:shape val="cone"/>
        <c:axId val="74852224"/>
        <c:axId val="74853760"/>
        <c:axId val="0"/>
      </c:bar3DChart>
      <c:catAx>
        <c:axId val="74852224"/>
        <c:scaling>
          <c:orientation val="minMax"/>
        </c:scaling>
        <c:axPos val="b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74853760"/>
        <c:crosses val="autoZero"/>
        <c:auto val="1"/>
        <c:lblAlgn val="ctr"/>
        <c:lblOffset val="100"/>
      </c:catAx>
      <c:valAx>
        <c:axId val="74853760"/>
        <c:scaling>
          <c:orientation val="minMax"/>
        </c:scaling>
        <c:delete val="1"/>
        <c:axPos val="l"/>
        <c:numFmt formatCode="General" sourceLinked="1"/>
        <c:tickLblPos val="none"/>
        <c:crossAx val="74852224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Лист2!$G$3</c:f>
              <c:strCache>
                <c:ptCount val="1"/>
                <c:pt idx="0">
                  <c:v>самообследование</c:v>
                </c:pt>
              </c:strCache>
            </c:strRef>
          </c:tx>
          <c:spPr>
            <a:solidFill>
              <a:srgbClr val="FF0000"/>
            </a:solidFill>
          </c:spPr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Лист2!$H$2:$I$2</c:f>
              <c:strCache>
                <c:ptCount val="2"/>
                <c:pt idx="0">
                  <c:v>математика 9 класс</c:v>
                </c:pt>
                <c:pt idx="1">
                  <c:v>русский язык 9 класс</c:v>
                </c:pt>
              </c:strCache>
            </c:strRef>
          </c:cat>
          <c:val>
            <c:numRef>
              <c:f>Лист2!$H$3:$I$3</c:f>
              <c:numCache>
                <c:formatCode>General</c:formatCode>
                <c:ptCount val="2"/>
                <c:pt idx="0">
                  <c:v>3.4</c:v>
                </c:pt>
                <c:pt idx="1">
                  <c:v>3.4</c:v>
                </c:pt>
              </c:numCache>
            </c:numRef>
          </c:val>
        </c:ser>
        <c:ser>
          <c:idx val="1"/>
          <c:order val="1"/>
          <c:tx>
            <c:strRef>
              <c:f>Лист2!$G$4</c:f>
              <c:strCache>
                <c:ptCount val="1"/>
                <c:pt idx="0">
                  <c:v>аккредитация</c:v>
                </c:pt>
              </c:strCache>
            </c:strRef>
          </c:tx>
          <c:spPr>
            <a:solidFill>
              <a:srgbClr val="0070C0"/>
            </a:solidFill>
          </c:spPr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Лист2!$H$2:$I$2</c:f>
              <c:strCache>
                <c:ptCount val="2"/>
                <c:pt idx="0">
                  <c:v>математика 9 класс</c:v>
                </c:pt>
                <c:pt idx="1">
                  <c:v>русский язык 9 класс</c:v>
                </c:pt>
              </c:strCache>
            </c:strRef>
          </c:cat>
          <c:val>
            <c:numRef>
              <c:f>Лист2!$H$4:$I$4</c:f>
              <c:numCache>
                <c:formatCode>General</c:formatCode>
                <c:ptCount val="2"/>
                <c:pt idx="0">
                  <c:v>3.3</c:v>
                </c:pt>
                <c:pt idx="1">
                  <c:v>3.5</c:v>
                </c:pt>
              </c:numCache>
            </c:numRef>
          </c:val>
        </c:ser>
        <c:shape val="cone"/>
        <c:axId val="74932992"/>
        <c:axId val="74934528"/>
        <c:axId val="0"/>
      </c:bar3DChart>
      <c:catAx>
        <c:axId val="7493299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74934528"/>
        <c:crosses val="autoZero"/>
        <c:auto val="1"/>
        <c:lblAlgn val="ctr"/>
        <c:lblOffset val="100"/>
      </c:catAx>
      <c:valAx>
        <c:axId val="74934528"/>
        <c:scaling>
          <c:orientation val="minMax"/>
        </c:scaling>
        <c:delete val="1"/>
        <c:axPos val="l"/>
        <c:numFmt formatCode="General" sourceLinked="1"/>
        <c:tickLblPos val="none"/>
        <c:crossAx val="74932992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Лист2!$A$22</c:f>
              <c:strCache>
                <c:ptCount val="1"/>
                <c:pt idx="0">
                  <c:v>самообследование</c:v>
                </c:pt>
              </c:strCache>
            </c:strRef>
          </c:tx>
          <c:spPr>
            <a:solidFill>
              <a:srgbClr val="FF0000"/>
            </a:solidFill>
          </c:spPr>
          <c:dLbls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Лист2!$B$21:$C$21</c:f>
              <c:strCache>
                <c:ptCount val="2"/>
                <c:pt idx="0">
                  <c:v>математика 11 класс</c:v>
                </c:pt>
                <c:pt idx="1">
                  <c:v>обществознание 11класс</c:v>
                </c:pt>
              </c:strCache>
            </c:strRef>
          </c:cat>
          <c:val>
            <c:numRef>
              <c:f>Лист2!$B$22:$C$22</c:f>
              <c:numCache>
                <c:formatCode>General</c:formatCode>
                <c:ptCount val="2"/>
                <c:pt idx="0">
                  <c:v>4.3</c:v>
                </c:pt>
                <c:pt idx="1">
                  <c:v>4.5</c:v>
                </c:pt>
              </c:numCache>
            </c:numRef>
          </c:val>
        </c:ser>
        <c:ser>
          <c:idx val="1"/>
          <c:order val="1"/>
          <c:tx>
            <c:strRef>
              <c:f>Лист2!$A$23</c:f>
              <c:strCache>
                <c:ptCount val="1"/>
                <c:pt idx="0">
                  <c:v>аккредитация</c:v>
                </c:pt>
              </c:strCache>
            </c:strRef>
          </c:tx>
          <c:spPr>
            <a:solidFill>
              <a:srgbClr val="0070C0"/>
            </a:solidFill>
          </c:spPr>
          <c:dLbls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Лист2!$B$21:$C$21</c:f>
              <c:strCache>
                <c:ptCount val="2"/>
                <c:pt idx="0">
                  <c:v>математика 11 класс</c:v>
                </c:pt>
                <c:pt idx="1">
                  <c:v>обществознание 11класс</c:v>
                </c:pt>
              </c:strCache>
            </c:strRef>
          </c:cat>
          <c:val>
            <c:numRef>
              <c:f>Лист2!$B$23:$C$23</c:f>
              <c:numCache>
                <c:formatCode>General</c:formatCode>
                <c:ptCount val="2"/>
                <c:pt idx="0">
                  <c:v>4</c:v>
                </c:pt>
                <c:pt idx="1">
                  <c:v>4.3</c:v>
                </c:pt>
              </c:numCache>
            </c:numRef>
          </c:val>
        </c:ser>
        <c:shape val="cone"/>
        <c:axId val="88952192"/>
        <c:axId val="88958080"/>
        <c:axId val="0"/>
      </c:bar3DChart>
      <c:catAx>
        <c:axId val="88952192"/>
        <c:scaling>
          <c:orientation val="minMax"/>
        </c:scaling>
        <c:axPos val="b"/>
        <c:tickLblPos val="nextTo"/>
        <c:crossAx val="88958080"/>
        <c:crosses val="autoZero"/>
        <c:auto val="1"/>
        <c:lblAlgn val="ctr"/>
        <c:lblOffset val="100"/>
      </c:catAx>
      <c:valAx>
        <c:axId val="88958080"/>
        <c:scaling>
          <c:orientation val="minMax"/>
        </c:scaling>
        <c:delete val="1"/>
        <c:axPos val="l"/>
        <c:numFmt formatCode="General" sourceLinked="1"/>
        <c:tickLblPos val="none"/>
        <c:crossAx val="88952192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dirty="0"/>
              <a:t>компьютерный</a:t>
            </a:r>
            <a:r>
              <a:rPr lang="ru-RU" baseline="0" dirty="0"/>
              <a:t> парк</a:t>
            </a:r>
            <a:endParaRPr lang="ru-RU" dirty="0"/>
          </a:p>
        </c:rich>
      </c:tx>
      <c:layout/>
    </c:title>
    <c:view3D>
      <c:perspective val="30"/>
    </c:view3D>
    <c:plotArea>
      <c:layout/>
      <c:bar3DChart>
        <c:barDir val="col"/>
        <c:grouping val="standard"/>
        <c:ser>
          <c:idx val="0"/>
          <c:order val="0"/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0070C0"/>
              </a:solidFill>
            </c:spPr>
          </c:dPt>
          <c:dLbls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Val val="1"/>
          </c:dLbls>
          <c:cat>
            <c:strRef>
              <c:f>Лист2!$L$8:$L$10</c:f>
              <c:strCache>
                <c:ptCount val="3"/>
                <c:pt idx="0">
                  <c:v>2011-1012 г</c:v>
                </c:pt>
                <c:pt idx="1">
                  <c:v>2012-2013 г</c:v>
                </c:pt>
                <c:pt idx="2">
                  <c:v>2013-2014 г</c:v>
                </c:pt>
              </c:strCache>
            </c:strRef>
          </c:cat>
          <c:val>
            <c:numRef>
              <c:f>Лист2!$M$8:$M$10</c:f>
              <c:numCache>
                <c:formatCode>General</c:formatCode>
                <c:ptCount val="3"/>
                <c:pt idx="0">
                  <c:v>27</c:v>
                </c:pt>
                <c:pt idx="1">
                  <c:v>47</c:v>
                </c:pt>
                <c:pt idx="2">
                  <c:v>62</c:v>
                </c:pt>
              </c:numCache>
            </c:numRef>
          </c:val>
        </c:ser>
        <c:dLbls>
          <c:showVal val="1"/>
        </c:dLbls>
        <c:shape val="box"/>
        <c:axId val="33127424"/>
        <c:axId val="33972608"/>
        <c:axId val="33083840"/>
      </c:bar3DChart>
      <c:catAx>
        <c:axId val="33127424"/>
        <c:scaling>
          <c:orientation val="minMax"/>
        </c:scaling>
        <c:axPos val="b"/>
        <c:majorTickMark val="none"/>
        <c:tickLblPos val="nextTo"/>
        <c:crossAx val="33972608"/>
        <c:crosses val="autoZero"/>
        <c:auto val="1"/>
        <c:lblAlgn val="ctr"/>
        <c:lblOffset val="100"/>
      </c:catAx>
      <c:valAx>
        <c:axId val="33972608"/>
        <c:scaling>
          <c:orientation val="minMax"/>
        </c:scaling>
        <c:delete val="1"/>
        <c:axPos val="l"/>
        <c:numFmt formatCode="General" sourceLinked="1"/>
        <c:tickLblPos val="none"/>
        <c:crossAx val="33127424"/>
        <c:crosses val="autoZero"/>
        <c:crossBetween val="between"/>
      </c:valAx>
      <c:serAx>
        <c:axId val="33083840"/>
        <c:scaling>
          <c:orientation val="minMax"/>
        </c:scaling>
        <c:delete val="1"/>
        <c:axPos val="b"/>
        <c:tickLblPos val="none"/>
        <c:crossAx val="33972608"/>
        <c:crosses val="autoZero"/>
      </c:serAx>
    </c:plotArea>
    <c:plotVisOnly val="1"/>
    <c:dispBlanksAs val="gap"/>
  </c:chart>
  <c:externalData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Лист2!$A$4</c:f>
              <c:strCache>
                <c:ptCount val="1"/>
                <c:pt idx="0">
                  <c:v>высшее профессиональное</c:v>
                </c:pt>
              </c:strCache>
            </c:strRef>
          </c:tx>
          <c:spPr>
            <a:solidFill>
              <a:srgbClr val="FF0000"/>
            </a:solidFill>
          </c:spPr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Лист2!$B$3:$D$3</c:f>
              <c:strCache>
                <c:ptCount val="3"/>
                <c:pt idx="0">
                  <c:v>2012 г.</c:v>
                </c:pt>
                <c:pt idx="1">
                  <c:v>2013 г.</c:v>
                </c:pt>
                <c:pt idx="2">
                  <c:v>2014 г.</c:v>
                </c:pt>
              </c:strCache>
            </c:strRef>
          </c:cat>
          <c:val>
            <c:numRef>
              <c:f>Лист2!$B$4:$D$4</c:f>
              <c:numCache>
                <c:formatCode>General</c:formatCode>
                <c:ptCount val="3"/>
                <c:pt idx="0">
                  <c:v>5</c:v>
                </c:pt>
                <c:pt idx="1">
                  <c:v>3</c:v>
                </c:pt>
                <c:pt idx="2">
                  <c:v>6</c:v>
                </c:pt>
              </c:numCache>
            </c:numRef>
          </c:val>
        </c:ser>
        <c:ser>
          <c:idx val="1"/>
          <c:order val="1"/>
          <c:tx>
            <c:strRef>
              <c:f>Лист2!$A$5</c:f>
              <c:strCache>
                <c:ptCount val="1"/>
                <c:pt idx="0">
                  <c:v>среднее профессиональное</c:v>
                </c:pt>
              </c:strCache>
            </c:strRef>
          </c:tx>
          <c:spPr>
            <a:solidFill>
              <a:srgbClr val="0070C0"/>
            </a:solidFill>
          </c:spPr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Лист2!$B$3:$D$3</c:f>
              <c:strCache>
                <c:ptCount val="3"/>
                <c:pt idx="0">
                  <c:v>2012 г.</c:v>
                </c:pt>
                <c:pt idx="1">
                  <c:v>2013 г.</c:v>
                </c:pt>
                <c:pt idx="2">
                  <c:v>2014 г.</c:v>
                </c:pt>
              </c:strCache>
            </c:strRef>
          </c:cat>
          <c:val>
            <c:numRef>
              <c:f>Лист2!$B$5:$D$5</c:f>
              <c:numCache>
                <c:formatCode>General</c:formatCode>
                <c:ptCount val="3"/>
                <c:pt idx="0">
                  <c:v>5</c:v>
                </c:pt>
                <c:pt idx="1">
                  <c:v>4</c:v>
                </c:pt>
                <c:pt idx="2">
                  <c:v>4</c:v>
                </c:pt>
              </c:numCache>
            </c:numRef>
          </c:val>
        </c:ser>
        <c:shape val="cone"/>
        <c:axId val="75169792"/>
        <c:axId val="75171328"/>
        <c:axId val="0"/>
      </c:bar3DChart>
      <c:catAx>
        <c:axId val="75169792"/>
        <c:scaling>
          <c:orientation val="minMax"/>
        </c:scaling>
        <c:axPos val="b"/>
        <c:tickLblPos val="nextTo"/>
        <c:crossAx val="75171328"/>
        <c:crosses val="autoZero"/>
        <c:auto val="1"/>
        <c:lblAlgn val="ctr"/>
        <c:lblOffset val="100"/>
      </c:catAx>
      <c:valAx>
        <c:axId val="75171328"/>
        <c:scaling>
          <c:orientation val="minMax"/>
        </c:scaling>
        <c:delete val="1"/>
        <c:axPos val="l"/>
        <c:numFmt formatCode="General" sourceLinked="1"/>
        <c:tickLblPos val="none"/>
        <c:crossAx val="7516979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39D41F60-2819-4CCC-87FC-D629851644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821747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B275252E-22D2-4EDD-BF9C-27614108E2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78542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56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28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00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72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Овал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86E6E0-2ED8-4B6F-90B8-87811DBF85A8}" type="datetimeFigureOut">
              <a:rPr lang="ru-RU" altLang="ru-RU"/>
              <a:pPr>
                <a:defRPr/>
              </a:pPr>
              <a:t>23.03.2015</a:t>
            </a:fld>
            <a:endParaRPr lang="ru-RU" altLang="ru-RU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34D7B76-004D-415E-A86E-90D5294D86A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978351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16253-204A-4345-A434-4B8CEBBB8CED}" type="datetimeFigureOut">
              <a:rPr lang="ru-RU" altLang="ru-RU"/>
              <a:pPr>
                <a:defRPr/>
              </a:pPr>
              <a:t>23.03.2015</a:t>
            </a:fld>
            <a:endParaRPr lang="ru-RU" alt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27899-DE9A-49CE-A965-730A04DD1F8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875953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A06B0-A979-4B46-997A-1E5BB4BBC720}" type="datetimeFigureOut">
              <a:rPr lang="ru-RU" altLang="ru-RU"/>
              <a:pPr>
                <a:defRPr/>
              </a:pPr>
              <a:t>23.03.2015</a:t>
            </a:fld>
            <a:endParaRPr lang="ru-RU" alt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D4807-0126-4364-BA01-64B8C0006A0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547411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CE535-8D5A-430E-ABF3-5C2FD7B32309}" type="datetimeFigureOut">
              <a:rPr lang="ru-RU" altLang="ru-RU"/>
              <a:pPr>
                <a:defRPr/>
              </a:pPr>
              <a:t>23.03.2015</a:t>
            </a:fld>
            <a:endParaRPr lang="ru-RU" alt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E4480-B813-46B8-A5B2-BBB17A97B03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91807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Овал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626EEA7-1E64-4FD2-AE3C-675C6F1D0BE8}" type="datetimeFigureOut">
              <a:rPr lang="ru-RU" altLang="ru-RU"/>
              <a:pPr>
                <a:defRPr/>
              </a:pPr>
              <a:t>23.03.2015</a:t>
            </a:fld>
            <a:endParaRPr lang="ru-RU" alt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4A6D2AC-FB66-49C1-B154-095962D8A70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534425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56EBB-F0EB-42C4-8F84-3D958B20102C}" type="datetimeFigureOut">
              <a:rPr lang="ru-RU" altLang="ru-RU"/>
              <a:pPr>
                <a:defRPr/>
              </a:pPr>
              <a:t>23.03.2015</a:t>
            </a:fld>
            <a:endParaRPr lang="ru-RU" alt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698AA-CAF3-433F-991A-1CF169A9F29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451579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255CCD5-DDCE-49E3-8C5F-300D97F955C5}" type="datetimeFigureOut">
              <a:rPr lang="ru-RU" altLang="ru-RU"/>
              <a:pPr>
                <a:defRPr/>
              </a:pPr>
              <a:t>23.03.2015</a:t>
            </a:fld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673DEED-C34B-4BE3-9761-BE9F632766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72710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CCF11-DF39-4D2C-9D7A-032CF7ABCF6C}" type="datetimeFigureOut">
              <a:rPr lang="ru-RU" altLang="ru-RU"/>
              <a:pPr>
                <a:defRPr/>
              </a:pPr>
              <a:t>23.03.2015</a:t>
            </a:fld>
            <a:endParaRPr lang="ru-RU" alt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C486D-5CA5-4A44-9D70-410B9DFE58D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410467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Прямоугольник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B796241-258C-4734-B6E8-799EC3014281}" type="datetimeFigureOut">
              <a:rPr lang="ru-RU" altLang="ru-RU"/>
              <a:pPr>
                <a:defRPr/>
              </a:pPr>
              <a:t>23.03.2015</a:t>
            </a:fld>
            <a:endParaRPr lang="ru-RU" alt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9C37FF1-EBA4-4317-ACD6-2F17F929DBF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656425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3B4D3A2-C120-4E4A-BB53-EA4F8E2DED42}" type="datetimeFigureOut">
              <a:rPr lang="ru-RU" altLang="ru-RU"/>
              <a:pPr>
                <a:defRPr/>
              </a:pPr>
              <a:t>23.03.2015</a:t>
            </a:fld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A6BFEBC-F416-4594-8D56-B34517D656A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969448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Блок-схема: процесс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896BB96-4CCE-47FF-B0C5-FD0691EB05FD}" type="datetimeFigureOut">
              <a:rPr lang="ru-RU" altLang="ru-RU"/>
              <a:pPr>
                <a:defRPr/>
              </a:pPr>
              <a:t>23.03.2015</a:t>
            </a:fld>
            <a:endParaRPr lang="ru-RU" alt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496854C-59E4-4A36-9A2A-CF34D069736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198729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57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2F5B76F1-9038-405C-81D9-61362F76531B}" type="datetimeFigureOut">
              <a:rPr lang="ru-RU" altLang="ru-RU"/>
              <a:pPr>
                <a:defRPr/>
              </a:pPr>
              <a:t>23.03.2015</a:t>
            </a:fld>
            <a:endParaRPr lang="ru-RU" alt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11FFE218-8436-41EC-8925-797540193BA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2" r:id="rId1"/>
    <p:sldLayoutId id="2147484274" r:id="rId2"/>
    <p:sldLayoutId id="2147484283" r:id="rId3"/>
    <p:sldLayoutId id="2147484275" r:id="rId4"/>
    <p:sldLayoutId id="2147484284" r:id="rId5"/>
    <p:sldLayoutId id="2147484276" r:id="rId6"/>
    <p:sldLayoutId id="2147484285" r:id="rId7"/>
    <p:sldLayoutId id="2147484286" r:id="rId8"/>
    <p:sldLayoutId id="2147484287" r:id="rId9"/>
    <p:sldLayoutId id="2147484277" r:id="rId10"/>
    <p:sldLayoutId id="21474842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_____Microsoft_Office_Excel_97-2003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116632"/>
            <a:ext cx="7067550" cy="3960440"/>
          </a:xfrm>
        </p:spPr>
        <p:txBody>
          <a:bodyPr>
            <a:normAutofit/>
          </a:bodyPr>
          <a:lstStyle/>
          <a:p>
            <a:pPr algn="ctr" defTabSz="912813" eaLnBrk="1" fontAlgn="auto" hangingPunct="1">
              <a:spcAft>
                <a:spcPts val="0"/>
              </a:spcAft>
              <a:defRPr/>
            </a:pPr>
            <a:r>
              <a:rPr lang="ru-RU" altLang="ru-RU" sz="3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деятельности </a:t>
            </a:r>
            <a:br>
              <a:rPr lang="ru-RU" altLang="ru-RU" sz="3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</a:t>
            </a:r>
            <a:r>
              <a:rPr lang="ru-RU" altLang="ru-RU" sz="3000" b="1" dirty="0" smtClean="0">
                <a:solidFill>
                  <a:srgbClr val="0070C0"/>
                </a:solidFill>
                <a:latin typeface="Ampir Deco" pitchFamily="2" charset="0"/>
              </a:rPr>
              <a:t> бюджетного общеобразовательного учреждения </a:t>
            </a:r>
            <a:br>
              <a:rPr lang="ru-RU" altLang="ru-RU" sz="3000" b="1" dirty="0" smtClean="0">
                <a:solidFill>
                  <a:srgbClr val="0070C0"/>
                </a:solidFill>
                <a:latin typeface="Ampir Deco" pitchFamily="2" charset="0"/>
              </a:rPr>
            </a:br>
            <a:r>
              <a:rPr lang="ru-RU" altLang="ru-RU" sz="3000" b="1" dirty="0" smtClean="0">
                <a:solidFill>
                  <a:srgbClr val="0070C0"/>
                </a:solidFill>
                <a:latin typeface="Ampir Deco" pitchFamily="2" charset="0"/>
              </a:rPr>
              <a:t>Николо-Березовской средней </a:t>
            </a:r>
            <a:br>
              <a:rPr lang="ru-RU" altLang="ru-RU" sz="3000" b="1" dirty="0" smtClean="0">
                <a:solidFill>
                  <a:srgbClr val="0070C0"/>
                </a:solidFill>
                <a:latin typeface="Ampir Deco" pitchFamily="2" charset="0"/>
              </a:rPr>
            </a:br>
            <a:r>
              <a:rPr lang="ru-RU" altLang="ru-RU" sz="3000" b="1" dirty="0" smtClean="0">
                <a:solidFill>
                  <a:srgbClr val="0070C0"/>
                </a:solidFill>
                <a:latin typeface="Ampir Deco" pitchFamily="2" charset="0"/>
              </a:rPr>
              <a:t>общеобразовательной школы </a:t>
            </a:r>
            <a:r>
              <a:rPr lang="ru-RU" altLang="ru-RU" sz="3000" b="1" dirty="0" err="1" smtClean="0">
                <a:solidFill>
                  <a:srgbClr val="0070C0"/>
                </a:solidFill>
                <a:latin typeface="Ampir Deco" pitchFamily="2" charset="0"/>
              </a:rPr>
              <a:t>Милютинского</a:t>
            </a:r>
            <a:r>
              <a:rPr lang="ru-RU" altLang="ru-RU" sz="3000" b="1" dirty="0" smtClean="0">
                <a:solidFill>
                  <a:srgbClr val="0070C0"/>
                </a:solidFill>
                <a:latin typeface="Ampir Deco" pitchFamily="2" charset="0"/>
              </a:rPr>
              <a:t> района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2051050" y="2781300"/>
            <a:ext cx="5257800" cy="3344863"/>
          </a:xfrm>
        </p:spPr>
        <p:txBody>
          <a:bodyPr/>
          <a:lstStyle/>
          <a:p>
            <a:pPr algn="ctr" defTabSz="912813" eaLnBrk="1" hangingPunct="1">
              <a:buFontTx/>
              <a:buNone/>
            </a:pPr>
            <a:r>
              <a:rPr lang="ru-RU" altLang="ru-RU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</a:t>
            </a:r>
            <a:endParaRPr lang="ru-RU" altLang="ru-RU" b="1" i="1" dirty="0" smtClean="0">
              <a:solidFill>
                <a:srgbClr val="660066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Текст 4"/>
          <p:cNvSpPr>
            <a:spLocks/>
          </p:cNvSpPr>
          <p:nvPr/>
        </p:nvSpPr>
        <p:spPr bwMode="auto">
          <a:xfrm>
            <a:off x="177800" y="549275"/>
            <a:ext cx="4243388" cy="554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288" rIns="18288"/>
          <a:lstStyle>
            <a:lvl1pPr defTabSz="912813"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defTabSz="912813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defTabSz="912813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defTabSz="912813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defTabSz="912813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Tx/>
              <a:buSzTx/>
              <a:buFontTx/>
              <a:buNone/>
            </a:pPr>
            <a:r>
              <a:rPr lang="ru-RU" altLang="ru-RU" sz="2400" b="1" i="1" dirty="0">
                <a:solidFill>
                  <a:srgbClr val="0070C0"/>
                </a:solidFill>
                <a:latin typeface="Arial" charset="0"/>
              </a:rPr>
              <a:t>МБОУ Николо-Березовская СОШ создана </a:t>
            </a:r>
          </a:p>
          <a:p>
            <a:pPr algn="ctr" eaLnBrk="1" hangingPunct="1">
              <a:spcBef>
                <a:spcPct val="20000"/>
              </a:spcBef>
              <a:buClrTx/>
              <a:buSzTx/>
              <a:buFontTx/>
              <a:buNone/>
            </a:pPr>
            <a:r>
              <a:rPr lang="ru-RU" altLang="ru-RU" sz="2400" b="1" i="1" dirty="0">
                <a:solidFill>
                  <a:srgbClr val="0070C0"/>
                </a:solidFill>
                <a:latin typeface="Arial" charset="0"/>
              </a:rPr>
              <a:t>в 1967 году.</a:t>
            </a:r>
          </a:p>
          <a:p>
            <a:pPr algn="ctr" eaLnBrk="1" hangingPunct="1">
              <a:spcBef>
                <a:spcPct val="20000"/>
              </a:spcBef>
              <a:buClrTx/>
              <a:buSzTx/>
              <a:buFontTx/>
              <a:buNone/>
            </a:pPr>
            <a:r>
              <a:rPr lang="ru-RU" altLang="ru-RU" sz="2400" b="1" i="1" dirty="0">
                <a:solidFill>
                  <a:srgbClr val="0070C0"/>
                </a:solidFill>
                <a:latin typeface="Arial" charset="0"/>
              </a:rPr>
              <a:t>В 2006 году школа стала победителем конкурса общеобразовательных учреждений, внедряющих инновационные образовательные программы в рамках ПНП «Образование».</a:t>
            </a:r>
          </a:p>
          <a:p>
            <a:pPr algn="ctr" eaLnBrk="1" hangingPunct="1">
              <a:spcBef>
                <a:spcPct val="20000"/>
              </a:spcBef>
              <a:buClrTx/>
              <a:buSzTx/>
              <a:buFontTx/>
              <a:buNone/>
            </a:pPr>
            <a:r>
              <a:rPr lang="ru-RU" altLang="ru-RU" sz="2400" b="1" i="1" dirty="0">
                <a:solidFill>
                  <a:srgbClr val="0070C0"/>
                </a:solidFill>
                <a:latin typeface="Arial" charset="0"/>
              </a:rPr>
              <a:t>В 2014 году школа осуществила 47 выпуск обучающихся.</a:t>
            </a:r>
          </a:p>
        </p:txBody>
      </p:sp>
      <p:pic>
        <p:nvPicPr>
          <p:cNvPr id="10244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4008" y="836712"/>
            <a:ext cx="4444058" cy="602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532440" cy="12827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МБОУ Николо- Березовская СОШ </a:t>
            </a:r>
            <a:br>
              <a:rPr lang="ru-RU" sz="3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2014-2015 учебном году работает 14 учителей:</a:t>
            </a:r>
            <a:endParaRPr lang="ru-RU" sz="30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46036485"/>
              </p:ext>
            </p:extLst>
          </p:nvPr>
        </p:nvGraphicFramePr>
        <p:xfrm>
          <a:off x="539750" y="2133600"/>
          <a:ext cx="3672210" cy="2951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2532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570889193"/>
              </p:ext>
            </p:extLst>
          </p:nvPr>
        </p:nvGraphicFramePr>
        <p:xfrm>
          <a:off x="4211960" y="2132856"/>
          <a:ext cx="4691062" cy="2880319"/>
        </p:xfrm>
        <a:graphic>
          <a:graphicData uri="http://schemas.openxmlformats.org/presentationml/2006/ole">
            <p:oleObj spid="_x0000_s22583" name="Лист" r:id="rId4" imgW="4686174" imgH="3267006" progId="Excel.Sheet.8">
              <p:embed/>
            </p:oleObj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971600" y="5157192"/>
            <a:ext cx="8172400" cy="11430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9pPr>
            <a:extLst/>
          </a:lstStyle>
          <a:p>
            <a:pPr defTabSz="912813" eaLnBrk="1" fontAlgn="auto" hangingPunct="1">
              <a:spcAft>
                <a:spcPts val="0"/>
              </a:spcAft>
              <a:defRPr/>
            </a:pPr>
            <a:r>
              <a:rPr lang="ru-RU" alt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Награждены грамотами МО РФ – 2 человека;</a:t>
            </a:r>
          </a:p>
          <a:p>
            <a:pPr defTabSz="912813" eaLnBrk="1" fontAlgn="auto" hangingPunct="1">
              <a:spcAft>
                <a:spcPts val="0"/>
              </a:spcAft>
              <a:defRPr/>
            </a:pPr>
            <a:r>
              <a:rPr lang="ru-RU" alt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Имеют государственные и ведомственные награды, почётные звания – 1 человек.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8100392" cy="2146250"/>
          </a:xfrm>
        </p:spPr>
        <p:txBody>
          <a:bodyPr>
            <a:normAutofit fontScale="90000"/>
          </a:bodyPr>
          <a:lstStyle/>
          <a:p>
            <a:pPr algn="ctr" defTabSz="912813" eaLnBrk="1" fontAlgn="auto" hangingPunct="1">
              <a:spcAft>
                <a:spcPts val="0"/>
              </a:spcAft>
              <a:defRPr/>
            </a:pPr>
            <a:r>
              <a:rPr lang="ru-RU" altLang="ru-RU" sz="33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успеваемости обучающихся </a:t>
            </a:r>
            <a:br>
              <a:rPr lang="ru-RU" altLang="ru-RU" sz="33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3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Николо- Березовской СОШ</a:t>
            </a:r>
            <a:br>
              <a:rPr lang="ru-RU" altLang="ru-RU" sz="33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Контингент обучающихся: </a:t>
            </a:r>
            <a:br>
              <a:rPr lang="ru-RU" alt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83 человека в 2012-2013 г; </a:t>
            </a:r>
            <a:br>
              <a:rPr lang="ru-RU" alt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79 человек в 2013-2014 г; </a:t>
            </a:r>
            <a:br>
              <a:rPr lang="ru-RU" alt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79 человек в 2014- 2015г.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75654100"/>
              </p:ext>
            </p:extLst>
          </p:nvPr>
        </p:nvGraphicFramePr>
        <p:xfrm>
          <a:off x="1435100" y="2420888"/>
          <a:ext cx="7385372" cy="3827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814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842" cy="1143000"/>
          </a:xfrm>
        </p:spPr>
        <p:txBody>
          <a:bodyPr>
            <a:normAutofit/>
          </a:bodyPr>
          <a:lstStyle/>
          <a:p>
            <a:pPr algn="ctr" defTabSz="912813" eaLnBrk="1" fontAlgn="auto" hangingPunct="1">
              <a:spcAft>
                <a:spcPts val="0"/>
              </a:spcAft>
              <a:defRPr/>
            </a:pPr>
            <a:r>
              <a:rPr lang="ru-RU" altLang="ru-RU" sz="3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государственной (итоговой) аттестации МБОУ Николо- Березовской СОШ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403648" y="26064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9pPr>
            <a:extLst/>
          </a:lstStyle>
          <a:p>
            <a:pPr algn="ctr" defTabSz="912813" eaLnBrk="1" fontAlgn="auto" hangingPunct="1">
              <a:spcAft>
                <a:spcPts val="0"/>
              </a:spcAft>
              <a:defRPr/>
            </a:pPr>
            <a:endParaRPr lang="ru-RU" altLang="ru-RU" sz="3200" dirty="0" smtClean="0">
              <a:solidFill>
                <a:srgbClr val="0070C0"/>
              </a:solidFill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619672" y="1340768"/>
          <a:ext cx="619268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58358345"/>
              </p:ext>
            </p:extLst>
          </p:nvPr>
        </p:nvGraphicFramePr>
        <p:xfrm>
          <a:off x="2051720" y="4114800"/>
          <a:ext cx="648072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0"/>
            <a:ext cx="7499350" cy="1143000"/>
          </a:xfrm>
        </p:spPr>
        <p:txBody>
          <a:bodyPr>
            <a:normAutofit/>
          </a:bodyPr>
          <a:lstStyle/>
          <a:p>
            <a:pPr algn="ctr"/>
            <a:r>
              <a:rPr lang="ru-RU" sz="3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Сравнительные результаты освоения образовательных программ </a:t>
            </a:r>
            <a:endParaRPr lang="ru-RU" sz="3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343321072"/>
              </p:ext>
            </p:extLst>
          </p:nvPr>
        </p:nvGraphicFramePr>
        <p:xfrm>
          <a:off x="107504" y="1052736"/>
          <a:ext cx="458152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68045772"/>
              </p:ext>
            </p:extLst>
          </p:nvPr>
        </p:nvGraphicFramePr>
        <p:xfrm>
          <a:off x="4043724" y="1052736"/>
          <a:ext cx="507409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41750383"/>
              </p:ext>
            </p:extLst>
          </p:nvPr>
        </p:nvGraphicFramePr>
        <p:xfrm>
          <a:off x="2195736" y="393305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109533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Обеспеченность учебниками:</a:t>
            </a:r>
            <a:endParaRPr lang="ru-RU" sz="3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45449360"/>
              </p:ext>
            </p:extLst>
          </p:nvPr>
        </p:nvGraphicFramePr>
        <p:xfrm>
          <a:off x="1043608" y="1988840"/>
          <a:ext cx="7992889" cy="38164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68590"/>
                <a:gridCol w="2860842"/>
                <a:gridCol w="2663457"/>
              </a:tblGrid>
              <a:tr h="1927444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обеспечения обучающихся общеобразовательных учреждений учебной литературой (в %)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721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2012 -2013 учебный год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2013 -2014 </a:t>
                      </a:r>
                      <a:endParaRPr lang="ru-RU" sz="20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учебный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 – 2015 </a:t>
                      </a:r>
                      <a:endParaRPr lang="ru-RU" sz="20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учебный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16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88,7%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96,9%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163763" y="27971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620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-171400"/>
            <a:ext cx="7941568" cy="259228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Материально-техническое оснащение МБОУ Николо- Березовской СОШ </a:t>
            </a:r>
            <a:r>
              <a:rPr lang="ru-RU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ОУ имеется мультимедийное оборудование:  интерактивная доска и 2  проектора + переносной экран</a:t>
            </a:r>
            <a:b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3275856" y="3140968"/>
          <a:ext cx="3096344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27"/>
          <p:cNvSpPr txBox="1">
            <a:spLocks noChangeArrowheads="1"/>
          </p:cNvSpPr>
          <p:nvPr/>
        </p:nvSpPr>
        <p:spPr>
          <a:xfrm>
            <a:off x="971600" y="2564904"/>
            <a:ext cx="7772400" cy="487362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9pPr>
            <a:extLst/>
          </a:lstStyle>
          <a:p>
            <a:pPr algn="ctr" defTabSz="912813" eaLnBrk="1" fontAlgn="auto" hangingPunct="1">
              <a:spcAft>
                <a:spcPts val="0"/>
              </a:spcAft>
              <a:defRPr/>
            </a:pPr>
            <a:r>
              <a:rPr lang="ru-RU" alt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59 персональных компьютеров используются в образовательном процессе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3130" y="116632"/>
            <a:ext cx="7499350" cy="1930226"/>
          </a:xfrm>
        </p:spPr>
        <p:txBody>
          <a:bodyPr>
            <a:normAutofit/>
          </a:bodyPr>
          <a:lstStyle/>
          <a:p>
            <a:pPr algn="ctr"/>
            <a:r>
              <a:rPr lang="ru-RU" sz="3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3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езультаты поступления в высшие учебные заведения  и средние профессиональные учебные учреждения</a:t>
            </a:r>
            <a:endParaRPr lang="ru-RU" sz="3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115616" y="5402418"/>
            <a:ext cx="7776864" cy="1143000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9pPr>
            <a:extLst/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Поступление выпускников в ВУЗы: 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2012 г – 84%; 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2013 г – 60%; 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2014 г – 100%</a:t>
            </a:r>
            <a:endParaRPr lang="ru-RU" sz="1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218632378"/>
              </p:ext>
            </p:extLst>
          </p:nvPr>
        </p:nvGraphicFramePr>
        <p:xfrm>
          <a:off x="1547664" y="2060848"/>
          <a:ext cx="6624736" cy="33415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16753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формление по умолчанию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Оформление по умолчанию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4597</TotalTime>
  <Words>179</Words>
  <Application>Microsoft Office PowerPoint</Application>
  <PresentationFormat>Экран (4:3)</PresentationFormat>
  <Paragraphs>39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Солнцестояние</vt:lpstr>
      <vt:lpstr>Лист</vt:lpstr>
      <vt:lpstr>Показатели деятельности  Муниципального бюджетного общеобразовательного учреждения  Николо-Березовской средней  общеобразовательной школы Милютинского района</vt:lpstr>
      <vt:lpstr>Слайд 2</vt:lpstr>
      <vt:lpstr>В МБОУ Николо- Березовская СОШ  в 2014-2015 учебном году работает 14 учителей:</vt:lpstr>
      <vt:lpstr>Показатели успеваемости обучающихся  МБОУ Николо- Березовской СОШ Контингент обучающихся:  83 человека в 2012-2013 г;  79 человек в 2013-2014 г;  79 человек в 2014- 2015г.</vt:lpstr>
      <vt:lpstr>Результаты государственной (итоговой) аттестации МБОУ Николо- Березовской СОШ</vt:lpstr>
      <vt:lpstr>Сравнительные результаты освоения образовательных программ </vt:lpstr>
      <vt:lpstr>Обеспеченность учебниками:</vt:lpstr>
      <vt:lpstr>Материально-техническое оснащение МБОУ Николо- Березовской СОШ       В ОУ имеется мультимедийное оборудование:  интерактивная доска и 2  проектора + переносной экран </vt:lpstr>
      <vt:lpstr>Результаты поступления в высшие учебные заведения  и средние профессиональные учебные учреждения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виктор</cp:lastModifiedBy>
  <cp:revision>357</cp:revision>
  <dcterms:created xsi:type="dcterms:W3CDTF">2006-03-29T14:24:37Z</dcterms:created>
  <dcterms:modified xsi:type="dcterms:W3CDTF">2015-03-23T20:35:44Z</dcterms:modified>
</cp:coreProperties>
</file>