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11"/>
  </p:notesMasterIdLst>
  <p:handoutMasterIdLst>
    <p:handoutMasterId r:id="rId12"/>
  </p:handoutMasterIdLst>
  <p:sldIdLst>
    <p:sldId id="434" r:id="rId2"/>
    <p:sldId id="392" r:id="rId3"/>
    <p:sldId id="438" r:id="rId4"/>
    <p:sldId id="462" r:id="rId5"/>
    <p:sldId id="439" r:id="rId6"/>
    <p:sldId id="466" r:id="rId7"/>
    <p:sldId id="464" r:id="rId8"/>
    <p:sldId id="442" r:id="rId9"/>
    <p:sldId id="4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FF99"/>
    <a:srgbClr val="660033"/>
    <a:srgbClr val="003300"/>
    <a:srgbClr val="99FF99"/>
    <a:srgbClr val="000066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9846" autoAdjust="0"/>
  </p:normalViewPr>
  <p:slideViewPr>
    <p:cSldViewPr>
      <p:cViewPr>
        <p:scale>
          <a:sx n="90" d="100"/>
          <a:sy n="90" d="100"/>
        </p:scale>
        <p:origin x="-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4;&#1080;&#1082;&#1090;&#1086;&#1088;\Desktop\&#1076;&#1080;&#1072;&#1075;&#1088;&#1072;&#1084;&#1084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74;&#1080;&#1082;&#1090;&#1086;&#1088;\Desktop\&#1051;&#1080;&#1089;&#1090;%20Microsoft%20Office%20Excel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 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3.9747064137308039E-2"/>
          <c:y val="0.16656761654793198"/>
          <c:w val="0.86269196025293582"/>
          <c:h val="0.73402105986751665"/>
        </c:manualLayout>
      </c:layout>
      <c:bar3DChart>
        <c:barDir val="col"/>
        <c:grouping val="standar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799"/>
                </a:pPr>
                <a:endParaRPr lang="ru-RU"/>
              </a:p>
            </c:txPr>
            <c:showVal val="1"/>
          </c:dLbls>
          <c:cat>
            <c:strRef>
              <c:f>Лист1!$A$4:$B$4</c:f>
              <c:strCache>
                <c:ptCount val="2"/>
                <c:pt idx="0">
                  <c:v>высшее</c:v>
                </c:pt>
                <c:pt idx="1">
                  <c:v>среднеспециальное</c:v>
                </c:pt>
              </c:strCache>
            </c:strRef>
          </c:cat>
          <c:val>
            <c:numRef>
              <c:f>Лист1!$A$5:$B$5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  <c:shape val="cylinder"/>
        <c:axId val="65033344"/>
        <c:axId val="65034880"/>
        <c:axId val="64953408"/>
      </c:bar3DChart>
      <c:catAx>
        <c:axId val="65033344"/>
        <c:scaling>
          <c:orientation val="minMax"/>
        </c:scaling>
        <c:axPos val="b"/>
        <c:numFmt formatCode="General" sourceLinked="1"/>
        <c:majorTickMark val="none"/>
        <c:tickLblPos val="nextTo"/>
        <c:crossAx val="65034880"/>
        <c:crosses val="autoZero"/>
        <c:auto val="1"/>
        <c:lblAlgn val="ctr"/>
        <c:lblOffset val="100"/>
      </c:catAx>
      <c:valAx>
        <c:axId val="65034880"/>
        <c:scaling>
          <c:orientation val="minMax"/>
        </c:scaling>
        <c:delete val="1"/>
        <c:axPos val="l"/>
        <c:numFmt formatCode="General" sourceLinked="1"/>
        <c:tickLblPos val="none"/>
        <c:crossAx val="65033344"/>
        <c:crosses val="autoZero"/>
        <c:crossBetween val="between"/>
      </c:valAx>
      <c:serAx>
        <c:axId val="64953408"/>
        <c:scaling>
          <c:orientation val="minMax"/>
        </c:scaling>
        <c:delete val="1"/>
        <c:axPos val="b"/>
        <c:tickLblPos val="none"/>
        <c:crossAx val="65034880"/>
        <c:crosses val="autoZero"/>
      </c:serAx>
      <c:spPr>
        <a:noFill/>
        <a:ln w="25386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Лист3!$D$2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Лист3!$E$1:$G$1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Лист3!$E$2:$G$2</c:f>
              <c:numCache>
                <c:formatCode>0.00%</c:formatCode>
                <c:ptCount val="3"/>
                <c:pt idx="0" formatCode="0%">
                  <c:v>0.48000000000000032</c:v>
                </c:pt>
                <c:pt idx="1">
                  <c:v>0.38500000000000062</c:v>
                </c:pt>
                <c:pt idx="2">
                  <c:v>0.42400000000000032</c:v>
                </c:pt>
              </c:numCache>
            </c:numRef>
          </c:val>
        </c:ser>
        <c:ser>
          <c:idx val="1"/>
          <c:order val="1"/>
          <c:tx>
            <c:strRef>
              <c:f>Лист3!$D$3</c:f>
              <c:strCache>
                <c:ptCount val="1"/>
                <c:pt idx="0">
                  <c:v>освоение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Лист3!$E$1:$G$1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Лист3!$E$3:$G$3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 formatCode="0.00%">
                  <c:v>0.97300000000000064</c:v>
                </c:pt>
              </c:numCache>
            </c:numRef>
          </c:val>
        </c:ser>
        <c:shape val="cone"/>
        <c:axId val="66273664"/>
        <c:axId val="66275200"/>
        <c:axId val="0"/>
      </c:bar3DChart>
      <c:catAx>
        <c:axId val="66273664"/>
        <c:scaling>
          <c:orientation val="minMax"/>
        </c:scaling>
        <c:axPos val="b"/>
        <c:tickLblPos val="nextTo"/>
        <c:crossAx val="66275200"/>
        <c:crosses val="autoZero"/>
        <c:auto val="1"/>
        <c:lblAlgn val="ctr"/>
        <c:lblOffset val="100"/>
      </c:catAx>
      <c:valAx>
        <c:axId val="66275200"/>
        <c:scaling>
          <c:orientation val="minMax"/>
        </c:scaling>
        <c:delete val="1"/>
        <c:axPos val="l"/>
        <c:numFmt formatCode="0%" sourceLinked="1"/>
        <c:tickLblPos val="none"/>
        <c:crossAx val="662736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1600" baseline="0" dirty="0">
                <a:latin typeface="Times New Roman" pitchFamily="18" charset="0"/>
                <a:cs typeface="Times New Roman" pitchFamily="18" charset="0"/>
              </a:rPr>
              <a:t> -9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русский язык качество</c:v>
                </c:pt>
                <c:pt idx="1">
                  <c:v>русский язык освоение</c:v>
                </c:pt>
                <c:pt idx="2">
                  <c:v>математика качество</c:v>
                </c:pt>
                <c:pt idx="3">
                  <c:v>математика освоение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1</c:v>
                </c:pt>
                <c:pt idx="2">
                  <c:v>0.18000000000000024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русский язык качество</c:v>
                </c:pt>
                <c:pt idx="1">
                  <c:v>русский язык освоение</c:v>
                </c:pt>
                <c:pt idx="2">
                  <c:v>математика качество</c:v>
                </c:pt>
                <c:pt idx="3">
                  <c:v>математика освоение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0.83000000000000063</c:v>
                </c:pt>
                <c:pt idx="1">
                  <c:v>1</c:v>
                </c:pt>
                <c:pt idx="2">
                  <c:v>0.67000000000000126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русский язык качество</c:v>
                </c:pt>
                <c:pt idx="1">
                  <c:v>русский язык освоение</c:v>
                </c:pt>
                <c:pt idx="2">
                  <c:v>математика качество</c:v>
                </c:pt>
                <c:pt idx="3">
                  <c:v>математика освоение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</c:v>
                </c:pt>
                <c:pt idx="1">
                  <c:v>1</c:v>
                </c:pt>
                <c:pt idx="2">
                  <c:v>0.60000000000000064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shape val="cylinder"/>
        <c:axId val="33933952"/>
        <c:axId val="33964416"/>
        <c:axId val="0"/>
      </c:bar3DChart>
      <c:catAx>
        <c:axId val="33933952"/>
        <c:scaling>
          <c:orientation val="minMax"/>
        </c:scaling>
        <c:axPos val="b"/>
        <c:majorTickMark val="none"/>
        <c:tickLblPos val="nextTo"/>
        <c:crossAx val="33964416"/>
        <c:crosses val="autoZero"/>
        <c:auto val="1"/>
        <c:lblAlgn val="ctr"/>
        <c:lblOffset val="100"/>
      </c:catAx>
      <c:valAx>
        <c:axId val="33964416"/>
        <c:scaling>
          <c:orientation val="minMax"/>
        </c:scaling>
        <c:delete val="1"/>
        <c:axPos val="l"/>
        <c:numFmt formatCode="0%" sourceLinked="1"/>
        <c:tickLblPos val="none"/>
        <c:crossAx val="33933952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Средний</a:t>
            </a:r>
            <a:r>
              <a:rPr lang="ru-RU" sz="1600" baseline="0" dirty="0">
                <a:latin typeface="Times New Roman" pitchFamily="18" charset="0"/>
                <a:cs typeface="Times New Roman" pitchFamily="18" charset="0"/>
              </a:rPr>
              <a:t> бал ЕГЭ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62,00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56,00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57,80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Лист3!$B$1:$D$1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Лист3!$B$2:$D$2</c:f>
              <c:numCache>
                <c:formatCode>0.00%</c:formatCode>
                <c:ptCount val="3"/>
                <c:pt idx="0">
                  <c:v>0.62000000000000133</c:v>
                </c:pt>
                <c:pt idx="1">
                  <c:v>0.56000000000000005</c:v>
                </c:pt>
                <c:pt idx="2">
                  <c:v>0.57800000000000062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40,00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Лист3!$B$1:$D$1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Лист3!$B$3:$D$3</c:f>
              <c:numCache>
                <c:formatCode>0.00%</c:formatCode>
                <c:ptCount val="3"/>
                <c:pt idx="0" formatCode="0%">
                  <c:v>0.45</c:v>
                </c:pt>
                <c:pt idx="1">
                  <c:v>0.4</c:v>
                </c:pt>
                <c:pt idx="2" formatCode="0%">
                  <c:v>0.44</c:v>
                </c:pt>
              </c:numCache>
            </c:numRef>
          </c:val>
        </c:ser>
        <c:dLbls>
          <c:showVal val="1"/>
        </c:dLbls>
        <c:shape val="cone"/>
        <c:axId val="34006912"/>
        <c:axId val="34008448"/>
        <c:axId val="0"/>
      </c:bar3DChart>
      <c:catAx>
        <c:axId val="34006912"/>
        <c:scaling>
          <c:orientation val="minMax"/>
        </c:scaling>
        <c:axPos val="b"/>
        <c:majorTickMark val="none"/>
        <c:tickLblPos val="nextTo"/>
        <c:crossAx val="34008448"/>
        <c:crosses val="autoZero"/>
        <c:auto val="1"/>
        <c:lblAlgn val="ctr"/>
        <c:lblOffset val="100"/>
      </c:catAx>
      <c:valAx>
        <c:axId val="34008448"/>
        <c:scaling>
          <c:orientation val="minMax"/>
        </c:scaling>
        <c:delete val="1"/>
        <c:axPos val="l"/>
        <c:numFmt formatCode="0.00%" sourceLinked="1"/>
        <c:tickLblPos val="none"/>
        <c:crossAx val="34006912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самообследование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Лист2!$A$2:$A$4</c:f>
              <c:strCache>
                <c:ptCount val="2"/>
                <c:pt idx="0">
                  <c:v>русский язык 4 класс</c:v>
                </c:pt>
                <c:pt idx="1">
                  <c:v>математика 4 класс</c:v>
                </c:pt>
              </c:strCache>
            </c:strRef>
          </c:cat>
          <c:val>
            <c:numRef>
              <c:f>Лист2!$B$2:$B$4</c:f>
              <c:numCache>
                <c:formatCode>General</c:formatCode>
                <c:ptCount val="3"/>
                <c:pt idx="0">
                  <c:v>3.6</c:v>
                </c:pt>
                <c:pt idx="1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аккредитация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Лист2!$A$2:$A$4</c:f>
              <c:strCache>
                <c:ptCount val="2"/>
                <c:pt idx="0">
                  <c:v>русский язык 4 класс</c:v>
                </c:pt>
                <c:pt idx="1">
                  <c:v>математика 4 класс</c:v>
                </c:pt>
              </c:strCache>
            </c:strRef>
          </c:cat>
          <c:val>
            <c:numRef>
              <c:f>Лист2!$C$2:$C$4</c:f>
              <c:numCache>
                <c:formatCode>General</c:formatCode>
                <c:ptCount val="3"/>
                <c:pt idx="0">
                  <c:v>3.8</c:v>
                </c:pt>
                <c:pt idx="1">
                  <c:v>3.8</c:v>
                </c:pt>
              </c:numCache>
            </c:numRef>
          </c:val>
        </c:ser>
        <c:shape val="cone"/>
        <c:axId val="74852224"/>
        <c:axId val="74853760"/>
        <c:axId val="0"/>
      </c:bar3DChart>
      <c:catAx>
        <c:axId val="748522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853760"/>
        <c:crosses val="autoZero"/>
        <c:auto val="1"/>
        <c:lblAlgn val="ctr"/>
        <c:lblOffset val="100"/>
      </c:catAx>
      <c:valAx>
        <c:axId val="74853760"/>
        <c:scaling>
          <c:orientation val="minMax"/>
        </c:scaling>
        <c:delete val="1"/>
        <c:axPos val="l"/>
        <c:numFmt formatCode="General" sourceLinked="1"/>
        <c:tickLblPos val="none"/>
        <c:crossAx val="748522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Лист2!$G$3</c:f>
              <c:strCache>
                <c:ptCount val="1"/>
                <c:pt idx="0">
                  <c:v>самообследование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Лист2!$H$2:$I$2</c:f>
              <c:strCache>
                <c:ptCount val="2"/>
                <c:pt idx="0">
                  <c:v>математика 9 класс</c:v>
                </c:pt>
                <c:pt idx="1">
                  <c:v>русский язык 9 класс</c:v>
                </c:pt>
              </c:strCache>
            </c:strRef>
          </c:cat>
          <c:val>
            <c:numRef>
              <c:f>Лист2!$H$3:$I$3</c:f>
              <c:numCache>
                <c:formatCode>General</c:formatCode>
                <c:ptCount val="2"/>
                <c:pt idx="0">
                  <c:v>3.4</c:v>
                </c:pt>
                <c:pt idx="1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Лист2!$G$4</c:f>
              <c:strCache>
                <c:ptCount val="1"/>
                <c:pt idx="0">
                  <c:v>аккредитация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Лист2!$H$2:$I$2</c:f>
              <c:strCache>
                <c:ptCount val="2"/>
                <c:pt idx="0">
                  <c:v>математика 9 класс</c:v>
                </c:pt>
                <c:pt idx="1">
                  <c:v>русский язык 9 класс</c:v>
                </c:pt>
              </c:strCache>
            </c:strRef>
          </c:cat>
          <c:val>
            <c:numRef>
              <c:f>Лист2!$H$4:$I$4</c:f>
              <c:numCache>
                <c:formatCode>General</c:formatCode>
                <c:ptCount val="2"/>
                <c:pt idx="0">
                  <c:v>3.3</c:v>
                </c:pt>
                <c:pt idx="1">
                  <c:v>3.5</c:v>
                </c:pt>
              </c:numCache>
            </c:numRef>
          </c:val>
        </c:ser>
        <c:shape val="cone"/>
        <c:axId val="74932992"/>
        <c:axId val="74934528"/>
        <c:axId val="0"/>
      </c:bar3DChart>
      <c:catAx>
        <c:axId val="74932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934528"/>
        <c:crosses val="autoZero"/>
        <c:auto val="1"/>
        <c:lblAlgn val="ctr"/>
        <c:lblOffset val="100"/>
      </c:catAx>
      <c:valAx>
        <c:axId val="74934528"/>
        <c:scaling>
          <c:orientation val="minMax"/>
        </c:scaling>
        <c:delete val="1"/>
        <c:axPos val="l"/>
        <c:numFmt formatCode="General" sourceLinked="1"/>
        <c:tickLblPos val="none"/>
        <c:crossAx val="749329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Лист2!$A$22</c:f>
              <c:strCache>
                <c:ptCount val="1"/>
                <c:pt idx="0">
                  <c:v>самообследование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Лист2!$B$21:$C$21</c:f>
              <c:strCache>
                <c:ptCount val="2"/>
                <c:pt idx="0">
                  <c:v>математика 11 класс</c:v>
                </c:pt>
                <c:pt idx="1">
                  <c:v>обществознание 11класс</c:v>
                </c:pt>
              </c:strCache>
            </c:strRef>
          </c:cat>
          <c:val>
            <c:numRef>
              <c:f>Лист2!$B$22:$C$22</c:f>
              <c:numCache>
                <c:formatCode>General</c:formatCode>
                <c:ptCount val="2"/>
                <c:pt idx="0">
                  <c:v>4.3</c:v>
                </c:pt>
                <c:pt idx="1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Лист2!$A$23</c:f>
              <c:strCache>
                <c:ptCount val="1"/>
                <c:pt idx="0">
                  <c:v>аккредитация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Лист2!$B$21:$C$21</c:f>
              <c:strCache>
                <c:ptCount val="2"/>
                <c:pt idx="0">
                  <c:v>математика 11 класс</c:v>
                </c:pt>
                <c:pt idx="1">
                  <c:v>обществознание 11класс</c:v>
                </c:pt>
              </c:strCache>
            </c:strRef>
          </c:cat>
          <c:val>
            <c:numRef>
              <c:f>Лист2!$B$23:$C$23</c:f>
              <c:numCache>
                <c:formatCode>General</c:formatCode>
                <c:ptCount val="2"/>
                <c:pt idx="0">
                  <c:v>4</c:v>
                </c:pt>
                <c:pt idx="1">
                  <c:v>4.3</c:v>
                </c:pt>
              </c:numCache>
            </c:numRef>
          </c:val>
        </c:ser>
        <c:shape val="cone"/>
        <c:axId val="88952192"/>
        <c:axId val="88958080"/>
        <c:axId val="0"/>
      </c:bar3DChart>
      <c:catAx>
        <c:axId val="88952192"/>
        <c:scaling>
          <c:orientation val="minMax"/>
        </c:scaling>
        <c:axPos val="b"/>
        <c:tickLblPos val="nextTo"/>
        <c:crossAx val="88958080"/>
        <c:crosses val="autoZero"/>
        <c:auto val="1"/>
        <c:lblAlgn val="ctr"/>
        <c:lblOffset val="100"/>
      </c:catAx>
      <c:valAx>
        <c:axId val="88958080"/>
        <c:scaling>
          <c:orientation val="minMax"/>
        </c:scaling>
        <c:delete val="1"/>
        <c:axPos val="l"/>
        <c:numFmt formatCode="General" sourceLinked="1"/>
        <c:tickLblPos val="none"/>
        <c:crossAx val="889521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компьютерный</a:t>
            </a:r>
            <a:r>
              <a:rPr lang="ru-RU" baseline="0" dirty="0"/>
              <a:t> парк</a:t>
            </a:r>
            <a:endParaRPr lang="ru-RU" dirty="0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Лист2!$L$8:$L$10</c:f>
              <c:strCache>
                <c:ptCount val="3"/>
                <c:pt idx="0">
                  <c:v>2011-1012 г</c:v>
                </c:pt>
                <c:pt idx="1">
                  <c:v>2012-2013 г</c:v>
                </c:pt>
                <c:pt idx="2">
                  <c:v>2013-2014 г</c:v>
                </c:pt>
              </c:strCache>
            </c:strRef>
          </c:cat>
          <c:val>
            <c:numRef>
              <c:f>Лист2!$M$8:$M$10</c:f>
              <c:numCache>
                <c:formatCode>General</c:formatCode>
                <c:ptCount val="3"/>
                <c:pt idx="0">
                  <c:v>27</c:v>
                </c:pt>
                <c:pt idx="1">
                  <c:v>47</c:v>
                </c:pt>
                <c:pt idx="2">
                  <c:v>62</c:v>
                </c:pt>
              </c:numCache>
            </c:numRef>
          </c:val>
        </c:ser>
        <c:dLbls>
          <c:showVal val="1"/>
        </c:dLbls>
        <c:shape val="box"/>
        <c:axId val="33127424"/>
        <c:axId val="33972608"/>
        <c:axId val="33083840"/>
      </c:bar3DChart>
      <c:catAx>
        <c:axId val="33127424"/>
        <c:scaling>
          <c:orientation val="minMax"/>
        </c:scaling>
        <c:axPos val="b"/>
        <c:majorTickMark val="none"/>
        <c:tickLblPos val="nextTo"/>
        <c:crossAx val="33972608"/>
        <c:crosses val="autoZero"/>
        <c:auto val="1"/>
        <c:lblAlgn val="ctr"/>
        <c:lblOffset val="100"/>
      </c:catAx>
      <c:valAx>
        <c:axId val="33972608"/>
        <c:scaling>
          <c:orientation val="minMax"/>
        </c:scaling>
        <c:delete val="1"/>
        <c:axPos val="l"/>
        <c:numFmt formatCode="General" sourceLinked="1"/>
        <c:tickLblPos val="none"/>
        <c:crossAx val="33127424"/>
        <c:crosses val="autoZero"/>
        <c:crossBetween val="between"/>
      </c:valAx>
      <c:serAx>
        <c:axId val="33083840"/>
        <c:scaling>
          <c:orientation val="minMax"/>
        </c:scaling>
        <c:delete val="1"/>
        <c:axPos val="b"/>
        <c:tickLblPos val="none"/>
        <c:crossAx val="33972608"/>
        <c:crosses val="autoZero"/>
      </c:ser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Лист2!$A$4</c:f>
              <c:strCache>
                <c:ptCount val="1"/>
                <c:pt idx="0">
                  <c:v>высшее профессиональное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Лист2!$B$3:$D$3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среднее профессиональное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Лист2!$B$3:$D$3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Лист2!$B$5:$D$5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hape val="cone"/>
        <c:axId val="75169792"/>
        <c:axId val="75171328"/>
        <c:axId val="0"/>
      </c:bar3DChart>
      <c:catAx>
        <c:axId val="75169792"/>
        <c:scaling>
          <c:orientation val="minMax"/>
        </c:scaling>
        <c:axPos val="b"/>
        <c:tickLblPos val="nextTo"/>
        <c:crossAx val="75171328"/>
        <c:crosses val="autoZero"/>
        <c:auto val="1"/>
        <c:lblAlgn val="ctr"/>
        <c:lblOffset val="100"/>
      </c:catAx>
      <c:valAx>
        <c:axId val="75171328"/>
        <c:scaling>
          <c:orientation val="minMax"/>
        </c:scaling>
        <c:delete val="1"/>
        <c:axPos val="l"/>
        <c:numFmt formatCode="General" sourceLinked="1"/>
        <c:tickLblPos val="none"/>
        <c:crossAx val="75169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D41F60-2819-4CCC-87FC-D62985164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17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275252E-22D2-4EDD-BF9C-27614108E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86E6E0-2ED8-4B6F-90B8-87811DBF85A8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D7B76-004D-415E-A86E-90D5294D86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7835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6253-204A-4345-A434-4B8CEBBB8CED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7899-DE9A-49CE-A965-730A04DD1F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595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06B0-A979-4B46-997A-1E5BB4BBC720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4807-0126-4364-BA01-64B8C0006A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4741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E535-8D5A-430E-ABF3-5C2FD7B32309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4480-B813-46B8-A5B2-BBB17A97B0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80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26EEA7-1E64-4FD2-AE3C-675C6F1D0BE8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6D2AC-FB66-49C1-B154-095962D8A7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344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56EBB-F0EB-42C4-8F84-3D958B20102C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98AA-CAF3-433F-991A-1CF169A9F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515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55CCD5-DDCE-49E3-8C5F-300D97F955C5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73DEED-C34B-4BE3-9761-BE9F632766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271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CF11-DF39-4D2C-9D7A-032CF7ABCF6C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486D-5CA5-4A44-9D70-410B9DFE58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046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96241-258C-4734-B6E8-799EC3014281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C37FF1-EBA4-4317-ACD6-2F17F929D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5642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B4D3A2-C120-4E4A-BB53-EA4F8E2DED42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6BFEBC-F416-4594-8D56-B34517D65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94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96BB96-4CCE-47FF-B0C5-FD0691EB05FD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6854C-59E4-4A36-9A2A-CF34D06973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9872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5B76F1-9038-405C-81D9-61362F76531B}" type="datetimeFigureOut">
              <a:rPr lang="ru-RU" altLang="ru-RU"/>
              <a:pPr>
                <a:defRPr/>
              </a:pPr>
              <a:t>23.03.2015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FFE218-8436-41EC-8925-797540193B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74" r:id="rId2"/>
    <p:sldLayoutId id="2147484283" r:id="rId3"/>
    <p:sldLayoutId id="2147484275" r:id="rId4"/>
    <p:sldLayoutId id="2147484284" r:id="rId5"/>
    <p:sldLayoutId id="2147484276" r:id="rId6"/>
    <p:sldLayoutId id="2147484285" r:id="rId7"/>
    <p:sldLayoutId id="2147484286" r:id="rId8"/>
    <p:sldLayoutId id="2147484287" r:id="rId9"/>
    <p:sldLayoutId id="2147484277" r:id="rId10"/>
    <p:sldLayoutId id="21474842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16632"/>
            <a:ext cx="7067550" cy="3960440"/>
          </a:xfrm>
        </p:spPr>
        <p:txBody>
          <a:bodyPr>
            <a:normAutofit/>
          </a:bodyPr>
          <a:lstStyle/>
          <a:p>
            <a:pPr algn="ctr" defTabSz="912813" eaLnBrk="1" fontAlgn="auto" hangingPunct="1">
              <a:spcAft>
                <a:spcPts val="0"/>
              </a:spcAft>
              <a:defRPr/>
            </a:pPr>
            <a:r>
              <a:rPr lang="ru-RU" altLang="ru-RU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деятельности </a:t>
            </a:r>
            <a:br>
              <a:rPr lang="ru-RU" altLang="ru-RU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  <a:t> бюджетного общеобразовательного учреждения </a:t>
            </a:r>
            <a:b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</a:br>
            <a: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  <a:t>Николо-Березовской средней </a:t>
            </a:r>
            <a:b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</a:br>
            <a: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  <a:t>общеобразовательной школы </a:t>
            </a:r>
            <a:r>
              <a:rPr lang="ru-RU" altLang="ru-RU" sz="3000" b="1" dirty="0" err="1" smtClean="0">
                <a:solidFill>
                  <a:srgbClr val="0070C0"/>
                </a:solidFill>
                <a:latin typeface="Ampir Deco" pitchFamily="2" charset="0"/>
              </a:rPr>
              <a:t>Милютинского</a:t>
            </a:r>
            <a:r>
              <a:rPr lang="ru-RU" altLang="ru-RU" sz="3000" b="1" dirty="0" smtClean="0">
                <a:solidFill>
                  <a:srgbClr val="0070C0"/>
                </a:solidFill>
                <a:latin typeface="Ampir Deco" pitchFamily="2" charset="0"/>
              </a:rPr>
              <a:t> района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2781300"/>
            <a:ext cx="5257800" cy="3344863"/>
          </a:xfrm>
        </p:spPr>
        <p:txBody>
          <a:bodyPr/>
          <a:lstStyle/>
          <a:p>
            <a:pPr algn="ctr" defTabSz="912813" eaLnBrk="1" hangingPunct="1">
              <a:buFontTx/>
              <a:buNone/>
            </a:pPr>
            <a:r>
              <a:rPr lang="ru-RU" alt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ru-RU" altLang="ru-RU" b="1" i="1" dirty="0" smtClean="0">
              <a:solidFill>
                <a:srgbClr val="66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4"/>
          <p:cNvSpPr>
            <a:spLocks/>
          </p:cNvSpPr>
          <p:nvPr/>
        </p:nvSpPr>
        <p:spPr bwMode="auto">
          <a:xfrm>
            <a:off x="177800" y="549275"/>
            <a:ext cx="424338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rIns="18288"/>
          <a:lstStyle>
            <a:lvl1pPr defTabSz="912813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defTabSz="912813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rgbClr val="0070C0"/>
                </a:solidFill>
                <a:latin typeface="Arial" charset="0"/>
              </a:rPr>
              <a:t>МБОУ Николо-Березовская СОШ создана </a:t>
            </a: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rgbClr val="0070C0"/>
                </a:solidFill>
                <a:latin typeface="Arial" charset="0"/>
              </a:rPr>
              <a:t>в 1967 году.</a:t>
            </a: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rgbClr val="0070C0"/>
                </a:solidFill>
                <a:latin typeface="Arial" charset="0"/>
              </a:rPr>
              <a:t>В 2006 году школа стала победителем конкурса общеобразовательных учреждений, внедряющих инновационные образовательные программы в рамках ПНП «Образование».</a:t>
            </a: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rgbClr val="0070C0"/>
                </a:solidFill>
                <a:latin typeface="Arial" charset="0"/>
              </a:rPr>
              <a:t>В 2014 году школа осуществила 47 выпуск обучающихся.</a:t>
            </a: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4444058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2827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МБОУ Николо- Березовская СОШ </a:t>
            </a:r>
            <a:br>
              <a:rPr lang="ru-RU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2014-2015 учебном году работает 14 учителей:</a:t>
            </a:r>
            <a:endParaRPr lang="ru-RU" sz="3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6036485"/>
              </p:ext>
            </p:extLst>
          </p:nvPr>
        </p:nvGraphicFramePr>
        <p:xfrm>
          <a:off x="539750" y="2133600"/>
          <a:ext cx="3672210" cy="2951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53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0889193"/>
              </p:ext>
            </p:extLst>
          </p:nvPr>
        </p:nvGraphicFramePr>
        <p:xfrm>
          <a:off x="4211960" y="2132856"/>
          <a:ext cx="4691062" cy="2880319"/>
        </p:xfrm>
        <a:graphic>
          <a:graphicData uri="http://schemas.openxmlformats.org/presentationml/2006/ole">
            <p:oleObj spid="_x0000_s22583" name="Лист" r:id="rId4" imgW="4686174" imgH="3267006" progId="Excel.Sheet.8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71600" y="5157192"/>
            <a:ext cx="81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Награждены грамотами МО РФ – 2 человека;</a:t>
            </a:r>
          </a:p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государственные и ведомственные награды, почётные звания – 1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2146250"/>
          </a:xfrm>
        </p:spPr>
        <p:txBody>
          <a:bodyPr>
            <a:normAutofit fontScale="90000"/>
          </a:bodyPr>
          <a:lstStyle/>
          <a:p>
            <a:pPr algn="ctr" defTabSz="912813" eaLnBrk="1" fontAlgn="auto" hangingPunct="1">
              <a:spcAft>
                <a:spcPts val="0"/>
              </a:spcAft>
              <a:defRPr/>
            </a:pPr>
            <a:r>
              <a:rPr lang="ru-RU" altLang="ru-RU" sz="3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обучающихся </a:t>
            </a:r>
            <a:br>
              <a:rPr lang="ru-RU" altLang="ru-RU" sz="3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Николо- Березовской СОШ</a:t>
            </a:r>
            <a:br>
              <a:rPr lang="ru-RU" altLang="ru-RU" sz="3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обучающихся: </a:t>
            </a:r>
            <a:b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человека в 2012-2013 г; </a:t>
            </a:r>
            <a:b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человек в 2013-2014 г; </a:t>
            </a:r>
            <a:b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человек в 2014- 2015г.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5654100"/>
              </p:ext>
            </p:extLst>
          </p:nvPr>
        </p:nvGraphicFramePr>
        <p:xfrm>
          <a:off x="1435100" y="2420888"/>
          <a:ext cx="7385372" cy="382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1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842" cy="1143000"/>
          </a:xfrm>
        </p:spPr>
        <p:txBody>
          <a:bodyPr>
            <a:normAutofit/>
          </a:bodyPr>
          <a:lstStyle/>
          <a:p>
            <a:pPr algn="ctr" defTabSz="912813" eaLnBrk="1" fontAlgn="auto" hangingPunct="1">
              <a:spcAft>
                <a:spcPts val="0"/>
              </a:spcAft>
              <a:defRPr/>
            </a:pPr>
            <a:r>
              <a:rPr lang="ru-RU" alt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(итоговой) аттестации МБОУ Николо- Березовской СОШ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26064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defTabSz="912813" eaLnBrk="1" fontAlgn="auto" hangingPunct="1">
              <a:spcAft>
                <a:spcPts val="0"/>
              </a:spcAft>
              <a:defRPr/>
            </a:pPr>
            <a:endParaRPr lang="ru-RU" altLang="ru-RU" sz="32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619672" y="1340768"/>
          <a:ext cx="61926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358345"/>
              </p:ext>
            </p:extLst>
          </p:nvPr>
        </p:nvGraphicFramePr>
        <p:xfrm>
          <a:off x="2051720" y="411480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Сравнительные результаты освоения образовательных программ 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3321072"/>
              </p:ext>
            </p:extLst>
          </p:nvPr>
        </p:nvGraphicFramePr>
        <p:xfrm>
          <a:off x="107504" y="1052736"/>
          <a:ext cx="45815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045772"/>
              </p:ext>
            </p:extLst>
          </p:nvPr>
        </p:nvGraphicFramePr>
        <p:xfrm>
          <a:off x="4043724" y="1052736"/>
          <a:ext cx="50740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1750383"/>
              </p:ext>
            </p:extLst>
          </p:nvPr>
        </p:nvGraphicFramePr>
        <p:xfrm>
          <a:off x="219573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953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учебниками: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449360"/>
              </p:ext>
            </p:extLst>
          </p:nvPr>
        </p:nvGraphicFramePr>
        <p:xfrm>
          <a:off x="1043608" y="1988840"/>
          <a:ext cx="7992889" cy="381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8590"/>
                <a:gridCol w="2860842"/>
                <a:gridCol w="2663457"/>
              </a:tblGrid>
              <a:tr h="19274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обеспечения обучающихся общеобразовательных учреждений учебной литературой (в %)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2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2012 -2013 учебный год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2013 -2014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– 2015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63763" y="2797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2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941568" cy="25922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оснащение МБОУ Николо- Березовской СОШ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ОУ имеется мультимедийное оборудование:  интерактивная доска и 2  проектора + переносной экран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75856" y="3140968"/>
          <a:ext cx="30963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7"/>
          <p:cNvSpPr txBox="1">
            <a:spLocks noChangeArrowheads="1"/>
          </p:cNvSpPr>
          <p:nvPr/>
        </p:nvSpPr>
        <p:spPr>
          <a:xfrm>
            <a:off x="971600" y="2564904"/>
            <a:ext cx="7772400" cy="48736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defTabSz="912813" eaLnBrk="1" fontAlgn="auto" hangingPunct="1">
              <a:spcAft>
                <a:spcPts val="0"/>
              </a:spcAft>
              <a:defRPr/>
            </a:pPr>
            <a: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59 персональных компьютеров используются в образовательном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130" y="116632"/>
            <a:ext cx="7499350" cy="1930226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поступления в высшие учебные заведения  и средние профессиональные учебные учреждения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15616" y="5402418"/>
            <a:ext cx="7776864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выпускников в ВУЗы: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г – 84%;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 – 60%;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 – 100%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8632378"/>
              </p:ext>
            </p:extLst>
          </p:nvPr>
        </p:nvGraphicFramePr>
        <p:xfrm>
          <a:off x="1547664" y="2060848"/>
          <a:ext cx="6624736" cy="334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675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</TotalTime>
  <Words>179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Лист</vt:lpstr>
      <vt:lpstr>Показатели деятельности  Муниципального бюджетного общеобразовательного учреждения  Николо-Березовской средней  общеобразовательной школы Милютинского района</vt:lpstr>
      <vt:lpstr>Слайд 2</vt:lpstr>
      <vt:lpstr>В МБОУ Николо- Березовская СОШ  в 2014-2015 учебном году работает 14 учителей:</vt:lpstr>
      <vt:lpstr>Показатели успеваемости обучающихся  МБОУ Николо- Березовской СОШ Контингент обучающихся:  83 человека в 2012-2013 г;  79 человек в 2013-2014 г;  79 человек в 2014- 2015г.</vt:lpstr>
      <vt:lpstr>Результаты государственной (итоговой) аттестации МБОУ Николо- Березовской СОШ</vt:lpstr>
      <vt:lpstr>Сравнительные результаты освоения образовательных программ </vt:lpstr>
      <vt:lpstr>Обеспеченность учебниками:</vt:lpstr>
      <vt:lpstr>Материально-техническое оснащение МБОУ Николо- Березовской СОШ       В ОУ имеется мультимедийное оборудование:  интерактивная доска и 2  проектора + переносной экран </vt:lpstr>
      <vt:lpstr>Результаты поступления в высшие учебные заведения  и средние профессиональные учебные учреждения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виктор</cp:lastModifiedBy>
  <cp:revision>357</cp:revision>
  <dcterms:created xsi:type="dcterms:W3CDTF">2006-03-29T14:24:37Z</dcterms:created>
  <dcterms:modified xsi:type="dcterms:W3CDTF">2015-03-23T20:35:44Z</dcterms:modified>
</cp:coreProperties>
</file>